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7" r:id="rId3"/>
    <p:sldId id="275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F3156-E1DE-47CD-93C7-8810131FD271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79688-2145-45E5-BDE9-DF5C41875B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25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0cb7f7db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ec0cb7f7db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33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5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62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78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 userDrawn="1"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660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>
  <p:cSld name="Title - Incedo Company Slide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"/>
            <a:ext cx="1219198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8618133" y="6581568"/>
            <a:ext cx="3672000" cy="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133" tIns="81067" rIns="162133" bIns="81067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1067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1067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33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05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6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16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41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90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66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03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0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9D45A-E782-4FCB-BEE1-C374B7D18334}" type="datetimeFigureOut">
              <a:rPr lang="en-IN" smtClean="0"/>
              <a:t>30-09-2023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BA86E-07ED-437E-8D8F-CCA039D93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64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2139464" y="2809969"/>
            <a:ext cx="781576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SzPts val="1800"/>
            </a:pPr>
            <a:r>
              <a:rPr lang="en-IN" sz="4267" b="1" dirty="0" smtClean="0">
                <a:solidFill>
                  <a:schemeClr val="bg1"/>
                </a:solidFill>
              </a:rPr>
              <a:t>Logs Analysis</a:t>
            </a:r>
            <a:endParaRPr sz="4267" b="1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72553" y="4089069"/>
            <a:ext cx="1271502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1467" b="1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Sept 4, </a:t>
            </a:r>
            <a:r>
              <a:rPr lang="en-IN" sz="1467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2023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34129" y="5955288"/>
            <a:ext cx="18546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33" b="1" dirty="0" smtClean="0">
                <a:solidFill>
                  <a:schemeClr val="bg1"/>
                </a:solidFill>
              </a:rPr>
              <a:t>Lovi </a:t>
            </a:r>
            <a:r>
              <a:rPr lang="en-GB" sz="2133" b="1" dirty="0" smtClean="0">
                <a:solidFill>
                  <a:schemeClr val="bg1"/>
                </a:solidFill>
              </a:rPr>
              <a:t>Singh</a:t>
            </a:r>
            <a:endParaRPr lang="en-IN" sz="213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46" y="427007"/>
            <a:ext cx="1655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err="1" smtClean="0">
                <a:solidFill>
                  <a:schemeClr val="accent4"/>
                </a:solidFill>
              </a:rPr>
              <a:t>Logstash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5046" y="1718305"/>
            <a:ext cx="1140381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Logstash</a:t>
            </a:r>
            <a:r>
              <a:rPr lang="en-GB" sz="2000" dirty="0"/>
              <a:t> is a free and open server-side data processing pipeline that ingests data from a multitude of sources, transforms it, and then sends it to your </a:t>
            </a:r>
            <a:r>
              <a:rPr lang="en-GB" sz="2000" dirty="0" err="1"/>
              <a:t>favorite</a:t>
            </a:r>
            <a:r>
              <a:rPr lang="en-GB" sz="2000" dirty="0"/>
              <a:t> "stash</a:t>
            </a:r>
            <a:r>
              <a:rPr lang="en-GB" sz="2000" dirty="0" smtClean="0"/>
              <a:t>.“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Inputs, filters &amp; </a:t>
            </a:r>
            <a:r>
              <a:rPr lang="en-GB" sz="2000" dirty="0" smtClean="0"/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Ingest data of all shapes, sizes, and </a:t>
            </a:r>
            <a:r>
              <a:rPr lang="en-GB" sz="2000" dirty="0" smtClean="0"/>
              <a:t>sources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000" dirty="0" smtClean="0"/>
              <a:t>Parse </a:t>
            </a:r>
            <a:r>
              <a:rPr lang="en-GB" sz="2000" dirty="0"/>
              <a:t>&amp; transform your data on the fly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19" y="4159127"/>
            <a:ext cx="2477523" cy="208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886" y="4159127"/>
            <a:ext cx="2745013" cy="23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46" y="427007"/>
            <a:ext cx="2395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err="1" smtClean="0">
                <a:solidFill>
                  <a:schemeClr val="accent4"/>
                </a:solidFill>
              </a:rPr>
              <a:t>ElasticSearch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5046" y="1718305"/>
            <a:ext cx="114038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/>
              <a:t>Elasticsearch</a:t>
            </a:r>
            <a:r>
              <a:rPr lang="en-GB" sz="2000" dirty="0" smtClean="0"/>
              <a:t> is the distributed search and analytics engine at the heart of the Elastic Stack.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/>
              <a:t>Elasticsearch</a:t>
            </a:r>
            <a:r>
              <a:rPr lang="en-GB" sz="2000" dirty="0" smtClean="0"/>
              <a:t> provides near real-time search and analytics for all types of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Whether you have structured or unstructured text, numerical data, or geospatial data, </a:t>
            </a:r>
            <a:r>
              <a:rPr lang="en-GB" sz="2000" dirty="0" err="1" smtClean="0"/>
              <a:t>Elasticsearch</a:t>
            </a:r>
            <a:r>
              <a:rPr lang="en-GB" sz="2000" dirty="0" smtClean="0"/>
              <a:t> can efficiently store and index it in a way that 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    supports fast searches.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558" y="3574540"/>
            <a:ext cx="4021058" cy="2883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7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46" y="427007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err="1" smtClean="0">
                <a:solidFill>
                  <a:schemeClr val="accent4"/>
                </a:solidFill>
              </a:rPr>
              <a:t>Kibana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5046" y="1718305"/>
            <a:ext cx="1140381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Kibana</a:t>
            </a:r>
            <a:r>
              <a:rPr lang="en-GB" sz="2000" dirty="0"/>
              <a:t> is a data visualization and exploration tool used for log and time-series analytics, application monitoring, and operational intelligence use cases</a:t>
            </a:r>
            <a:r>
              <a:rPr lang="en-GB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The core feature of </a:t>
            </a:r>
            <a:r>
              <a:rPr lang="en-GB" sz="2000" dirty="0" err="1" smtClean="0"/>
              <a:t>Kibana</a:t>
            </a:r>
            <a:r>
              <a:rPr lang="en-GB" sz="2000" dirty="0" smtClean="0"/>
              <a:t> is data querying &amp;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Faster analytics, faster </a:t>
            </a:r>
            <a:r>
              <a:rPr lang="en-IN" sz="2000" dirty="0" smtClean="0"/>
              <a:t>solutions.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Monitor and take action on </a:t>
            </a:r>
            <a:r>
              <a:rPr lang="en-GB" sz="2000" dirty="0" smtClean="0"/>
              <a:t>alerts.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Run time series to find </a:t>
            </a:r>
            <a:r>
              <a:rPr lang="en-GB" sz="2000" dirty="0" smtClean="0"/>
              <a:t>similarities.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741" y="3490619"/>
            <a:ext cx="2544015" cy="1441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57" y="3490619"/>
            <a:ext cx="2744205" cy="153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073" y="5091748"/>
            <a:ext cx="2668675" cy="1535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29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46" y="427007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Working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86" y="1456766"/>
            <a:ext cx="7780564" cy="4290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355046" y="1950719"/>
            <a:ext cx="22923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A single bash file “pro.sh” to run all the services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052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86" y="1435523"/>
            <a:ext cx="7780564" cy="4311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355046" y="427007"/>
            <a:ext cx="28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Visualizing data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5046" y="1950719"/>
            <a:ext cx="22923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The Session info.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324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5046" y="427007"/>
            <a:ext cx="28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Visualizing data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5046" y="1950719"/>
            <a:ext cx="22923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The process info.</a:t>
            </a:r>
            <a:endParaRPr lang="en-GB" sz="200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86" y="1741712"/>
            <a:ext cx="7779310" cy="3771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80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5046" y="427007"/>
            <a:ext cx="28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Visualizing data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5046" y="1950719"/>
            <a:ext cx="21485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The user who generated logs for a particular duration.</a:t>
            </a:r>
            <a:endParaRPr lang="en-GB" sz="200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91" y="1435523"/>
            <a:ext cx="8593183" cy="4137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57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5046" y="427007"/>
            <a:ext cx="28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Visualizing data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5046" y="1950719"/>
            <a:ext cx="22923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Time Series for open and close session.</a:t>
            </a:r>
            <a:endParaRPr lang="en-GB" sz="2000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86" y="1435523"/>
            <a:ext cx="8734964" cy="4092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979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46" y="427007"/>
            <a:ext cx="203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Dashboard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6" y="1236322"/>
            <a:ext cx="10058400" cy="4882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07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0326" y="2752196"/>
            <a:ext cx="2820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smtClean="0">
                <a:solidFill>
                  <a:schemeClr val="accent4"/>
                </a:solidFill>
              </a:rPr>
              <a:t>Thank You</a:t>
            </a:r>
            <a:endParaRPr lang="en-IN" sz="48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-376555" y="6434735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355046" y="427007"/>
            <a:ext cx="1542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Content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5045" y="1204958"/>
            <a:ext cx="1191625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Problem </a:t>
            </a:r>
            <a:r>
              <a:rPr lang="en-GB" sz="2000" dirty="0" smtClean="0"/>
              <a:t>Statement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Solution</a:t>
            </a:r>
          </a:p>
          <a:p>
            <a:pPr marL="742944" lvl="1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Docker</a:t>
            </a:r>
          </a:p>
          <a:p>
            <a:pPr marL="742944" lvl="1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err="1" smtClean="0"/>
              <a:t>ElasticSearch</a:t>
            </a:r>
            <a:endParaRPr lang="en-GB" sz="2000" dirty="0" smtClean="0"/>
          </a:p>
          <a:p>
            <a:pPr marL="742944" lvl="1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err="1" smtClean="0"/>
              <a:t>Kibana</a:t>
            </a:r>
            <a:endParaRPr lang="en-GB" sz="2000" dirty="0" smtClean="0"/>
          </a:p>
          <a:p>
            <a:pPr marL="742944" lvl="1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Zookeeper</a:t>
            </a:r>
          </a:p>
          <a:p>
            <a:pPr marL="742944" lvl="1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Kafka</a:t>
            </a:r>
          </a:p>
          <a:p>
            <a:pPr marL="742944" lvl="1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Kafka-Manager</a:t>
            </a:r>
          </a:p>
          <a:p>
            <a:pPr marL="742944" lvl="1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err="1" smtClean="0"/>
              <a:t>DashBoard</a:t>
            </a:r>
            <a:endParaRPr lang="en-GB" sz="2000" dirty="0" smtClean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965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46" y="427007"/>
            <a:ext cx="4641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Why Logs Are Important?!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5046" y="1718305"/>
            <a:ext cx="1140381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Application Monitoring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Security Analysis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Troubleshooting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94" y="3840848"/>
            <a:ext cx="3379669" cy="2290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982"/>
          <a:stretch/>
        </p:blipFill>
        <p:spPr>
          <a:xfrm>
            <a:off x="8175255" y="2918633"/>
            <a:ext cx="3672857" cy="1704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2" y="1383733"/>
            <a:ext cx="3789446" cy="1433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940732" y="6313714"/>
            <a:ext cx="229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Different types of Logs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001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5046" y="427007"/>
            <a:ext cx="3492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Problem Statement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5046" y="1718305"/>
            <a:ext cx="114038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000" dirty="0" smtClean="0"/>
              <a:t>Client needs a working POC to visualise logs in real time. You have to work upon a use case which generates logs infinitely in the format provided below, process the same in real time using Kafka and analyse it on Elastic search.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b="1" dirty="0" smtClean="0"/>
              <a:t>PAM logs:</a:t>
            </a:r>
          </a:p>
          <a:p>
            <a:endParaRPr lang="en-IN" sz="2000" b="1" dirty="0" smtClean="0"/>
          </a:p>
          <a:p>
            <a:pPr algn="ctr"/>
            <a:r>
              <a:rPr lang="en-IN" sz="2000" dirty="0" smtClean="0"/>
              <a:t>   Jul  7 10:51:24 </a:t>
            </a:r>
            <a:r>
              <a:rPr lang="en-IN" sz="2000" dirty="0" err="1" smtClean="0"/>
              <a:t>srbarriga</a:t>
            </a:r>
            <a:r>
              <a:rPr lang="en-IN" sz="2000" dirty="0" smtClean="0"/>
              <a:t> </a:t>
            </a:r>
            <a:r>
              <a:rPr lang="en-IN" sz="2000" dirty="0" err="1" smtClean="0"/>
              <a:t>su</a:t>
            </a:r>
            <a:r>
              <a:rPr lang="en-IN" sz="2000" dirty="0" smtClean="0"/>
              <a:t>(</a:t>
            </a:r>
            <a:r>
              <a:rPr lang="en-IN" sz="2000" dirty="0" err="1" smtClean="0"/>
              <a:t>pam_unix</a:t>
            </a:r>
            <a:r>
              <a:rPr lang="en-IN" sz="2000" dirty="0" smtClean="0"/>
              <a:t>)[14592]: session opened for user test2 by (</a:t>
            </a:r>
            <a:r>
              <a:rPr lang="en-IN" sz="2000" dirty="0" err="1" smtClean="0"/>
              <a:t>uid</a:t>
            </a:r>
            <a:r>
              <a:rPr lang="en-IN" sz="2000" dirty="0" smtClean="0"/>
              <a:t>=10101)</a:t>
            </a:r>
          </a:p>
          <a:p>
            <a:pPr algn="ctr"/>
            <a:r>
              <a:rPr lang="en-IN" sz="2000" dirty="0" smtClean="0"/>
              <a:t/>
            </a:r>
            <a:br>
              <a:rPr lang="en-IN" sz="2000" dirty="0" smtClean="0"/>
            </a:br>
            <a:r>
              <a:rPr lang="en-IN" sz="2000" dirty="0" smtClean="0"/>
              <a:t>Jul  7 10:52:14 </a:t>
            </a:r>
            <a:r>
              <a:rPr lang="en-IN" sz="2000" dirty="0" err="1" smtClean="0"/>
              <a:t>srbarriga</a:t>
            </a:r>
            <a:r>
              <a:rPr lang="en-IN" sz="2000" dirty="0" smtClean="0"/>
              <a:t> </a:t>
            </a:r>
            <a:r>
              <a:rPr lang="en-IN" sz="2000" dirty="0" err="1" smtClean="0"/>
              <a:t>sshd</a:t>
            </a:r>
            <a:r>
              <a:rPr lang="en-IN" sz="2000" dirty="0" smtClean="0"/>
              <a:t>(</a:t>
            </a:r>
            <a:r>
              <a:rPr lang="en-IN" sz="2000" dirty="0" err="1" smtClean="0"/>
              <a:t>pam_unix</a:t>
            </a:r>
            <a:r>
              <a:rPr lang="en-IN" sz="2000" dirty="0" smtClean="0"/>
              <a:t>)[17365]: session opened for user test by (</a:t>
            </a:r>
            <a:r>
              <a:rPr lang="en-IN" sz="2000" dirty="0" err="1" smtClean="0"/>
              <a:t>uid</a:t>
            </a:r>
            <a:r>
              <a:rPr lang="en-IN" sz="2000" dirty="0" smtClean="0"/>
              <a:t>=508)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302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46" y="427007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Solution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52709" y="1509758"/>
            <a:ext cx="25740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GB" sz="2000" dirty="0" smtClean="0"/>
              <a:t>List of Services/Tools used :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GB" sz="2000" dirty="0" smtClean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Kafka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Zookeeper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err="1" smtClean="0"/>
              <a:t>Logstash</a:t>
            </a:r>
            <a:endParaRPr lang="en-GB" sz="2000" dirty="0" smtClean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err="1" smtClean="0"/>
              <a:t>ElasticSearch</a:t>
            </a:r>
            <a:endParaRPr lang="en-GB" sz="2000" dirty="0" smtClean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err="1" smtClean="0"/>
              <a:t>Kibana</a:t>
            </a:r>
            <a:endParaRPr lang="en-GB" sz="2000" dirty="0" smtClean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6" y="1072742"/>
            <a:ext cx="8517534" cy="5322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64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05" y="1718305"/>
            <a:ext cx="5471137" cy="228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046" y="427007"/>
            <a:ext cx="1374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Docker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5046" y="1718305"/>
            <a:ext cx="114038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Docker is a technology that allows you to build, run,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    test, and deploy distributed applications.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It uses operating-system-level virtualization to 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    deliver software in packages called containers.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It packages an application with all its dependencies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    into a standard unit.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It eliminates the friction between development,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    QA and production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441" y="4351176"/>
            <a:ext cx="2353863" cy="1954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67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5046" y="427007"/>
            <a:ext cx="1127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Kafka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5046" y="1493716"/>
            <a:ext cx="114038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Apache Kafka is a distributed publish-subscribe messaging system and a robust queue that can handle a high volume of data and enables you to pass messages from one end-point to another.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It is just like messaging system.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It is fault-tolerant.</a:t>
            </a:r>
            <a:endParaRPr lang="en-GB" sz="2000" dirty="0"/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It is distributed platform / application</a:t>
            </a:r>
          </a:p>
          <a:p>
            <a:pPr marL="742944" lvl="1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In production environment Kafka is referred 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sz="2000" dirty="0"/>
              <a:t> </a:t>
            </a:r>
            <a:r>
              <a:rPr lang="en-GB" sz="2000" dirty="0" smtClean="0"/>
              <a:t>     as Kafka Cluster.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A cluster is made up of more than one 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GB" sz="2000" dirty="0"/>
              <a:t> </a:t>
            </a:r>
            <a:r>
              <a:rPr lang="en-GB" sz="2000" dirty="0" smtClean="0"/>
              <a:t>     Kafka Server.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Each Kafka server Is referred as Broker.</a:t>
            </a:r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948" y="2844896"/>
            <a:ext cx="5556378" cy="251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46" y="427007"/>
            <a:ext cx="1989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Zookeeper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5046" y="1718305"/>
            <a:ext cx="114038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/>
              <a:t>ZooKeeper</a:t>
            </a:r>
            <a:r>
              <a:rPr lang="en-GB" sz="2000" dirty="0" smtClean="0"/>
              <a:t> is a centralized service for maintaining configuration information, naming, providing distributed synchronization, and providing group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Zookeeper keeps track of which brokers are part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    of the </a:t>
            </a:r>
            <a:r>
              <a:rPr lang="en-GB" sz="2000" dirty="0" err="1" smtClean="0"/>
              <a:t>kafka</a:t>
            </a:r>
            <a:r>
              <a:rPr lang="en-GB" sz="2000" dirty="0" smtClean="0"/>
              <a:t> cluster.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Zookeeper is used by </a:t>
            </a:r>
            <a:r>
              <a:rPr lang="en-GB" sz="2000" dirty="0" err="1" smtClean="0"/>
              <a:t>kafka</a:t>
            </a:r>
            <a:r>
              <a:rPr lang="en-GB" sz="2000" dirty="0" smtClean="0"/>
              <a:t> brokers to determine</a:t>
            </a:r>
          </a:p>
          <a:p>
            <a:r>
              <a:rPr lang="en-GB" sz="2000" dirty="0" smtClean="0"/>
              <a:t>      which broker is the leader of a given partition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    and topic and perform leader elections.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454" y="3303354"/>
            <a:ext cx="5856408" cy="22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046" y="427007"/>
            <a:ext cx="274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chemeClr val="accent4"/>
                </a:solidFill>
              </a:rPr>
              <a:t>Kafka Manager</a:t>
            </a:r>
            <a:endParaRPr lang="en-IN" sz="3200" b="1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004" y="1718305"/>
            <a:ext cx="114038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It is an open-source managing tool for Apache Kafka Cluster.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With Kafka Manager we can manage multiple cluster.</a:t>
            </a:r>
          </a:p>
          <a:p>
            <a:pPr marL="285744" indent="-285744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Easy inspection of cluster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GB" sz="2000" dirty="0"/>
              <a:t> </a:t>
            </a:r>
            <a:r>
              <a:rPr lang="en-GB" sz="2000" dirty="0" smtClean="0"/>
              <a:t>    state ( topic, consumers,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GB" sz="2000" dirty="0"/>
              <a:t> </a:t>
            </a:r>
            <a:r>
              <a:rPr lang="en-GB" sz="2000" dirty="0" smtClean="0"/>
              <a:t>    offsets, brokers, replica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GB" sz="2000" dirty="0"/>
              <a:t> </a:t>
            </a:r>
            <a:r>
              <a:rPr lang="en-GB" sz="2000" dirty="0" smtClean="0"/>
              <a:t>    distribution, partition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GB" sz="2000" dirty="0"/>
              <a:t> </a:t>
            </a:r>
            <a:r>
              <a:rPr lang="en-GB" sz="2000" dirty="0" smtClean="0"/>
              <a:t>    distribution )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GB" sz="2000" dirty="0"/>
              <a:t> </a:t>
            </a:r>
            <a:r>
              <a:rPr lang="en-GB" sz="2000" dirty="0" smtClean="0"/>
              <a:t>    Run preferred replica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GB" sz="2000" dirty="0"/>
              <a:t> </a:t>
            </a:r>
            <a:r>
              <a:rPr lang="en-GB" sz="2000" dirty="0" smtClean="0"/>
              <a:t>    election.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2815835"/>
            <a:ext cx="7555832" cy="3633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6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615</Words>
  <Application>Microsoft Office PowerPoint</Application>
  <PresentationFormat>Widescreen</PresentationFormat>
  <Paragraphs>118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Narayan Sharma</dc:creator>
  <cp:lastModifiedBy>Lovi Singh</cp:lastModifiedBy>
  <cp:revision>18</cp:revision>
  <dcterms:created xsi:type="dcterms:W3CDTF">2023-09-03T10:16:20Z</dcterms:created>
  <dcterms:modified xsi:type="dcterms:W3CDTF">2023-09-30T07:42:41Z</dcterms:modified>
</cp:coreProperties>
</file>